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73" r:id="rId4"/>
    <p:sldId id="274" r:id="rId5"/>
    <p:sldId id="275" r:id="rId6"/>
    <p:sldId id="276" r:id="rId7"/>
    <p:sldId id="259" r:id="rId8"/>
    <p:sldId id="277" r:id="rId9"/>
    <p:sldId id="278" r:id="rId10"/>
    <p:sldId id="260" r:id="rId11"/>
    <p:sldId id="262" r:id="rId12"/>
    <p:sldId id="263" r:id="rId13"/>
    <p:sldId id="264" r:id="rId14"/>
    <p:sldId id="265" r:id="rId15"/>
    <p:sldId id="266" r:id="rId16"/>
    <p:sldId id="268" r:id="rId17"/>
    <p:sldId id="267" r:id="rId18"/>
    <p:sldId id="269" r:id="rId19"/>
    <p:sldId id="272" r:id="rId20"/>
    <p:sldId id="279" r:id="rId21"/>
    <p:sldId id="280" r:id="rId22"/>
    <p:sldId id="258" r:id="rId23"/>
    <p:sldId id="282" r:id="rId24"/>
    <p:sldId id="271" r:id="rId25"/>
    <p:sldId id="281" r:id="rId26"/>
    <p:sldId id="283" r:id="rId27"/>
    <p:sldId id="270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663C5-A40D-4AD5-BDB9-48CC09D94B87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829C1-74F6-49C4-B757-8FC0420E61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apaktep.net/virtues/universal/curiosity/desc.php" TargetMode="External"/><Relationship Id="rId2" Type="http://schemas.openxmlformats.org/officeDocument/2006/relationships/hyperlink" Target="http://www.xapaktep.net/virtues/universal/creativity/desc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apaktep.net/virtues/universal/perspective/desc.php" TargetMode="External"/><Relationship Id="rId5" Type="http://schemas.openxmlformats.org/officeDocument/2006/relationships/hyperlink" Target="http://www.xapaktep.net/virtues/universal/learning/desc.php" TargetMode="External"/><Relationship Id="rId4" Type="http://schemas.openxmlformats.org/officeDocument/2006/relationships/hyperlink" Target="http://www.xapaktep.net/virtues/universal/open-mindedness/desc.ph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ru-RU" dirty="0" smtClean="0"/>
              <a:t>Мудрость старости</a:t>
            </a:r>
            <a:endParaRPr lang="ru-RU" dirty="0"/>
          </a:p>
        </p:txBody>
      </p:sp>
      <p:pic>
        <p:nvPicPr>
          <p:cNvPr id="4" name="Содержимое 3" descr="lnt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052736"/>
            <a:ext cx="4312001" cy="5165766"/>
          </a:xfrm>
        </p:spPr>
      </p:pic>
      <p:sp>
        <p:nvSpPr>
          <p:cNvPr id="3" name="Прямоугольник 2"/>
          <p:cNvSpPr/>
          <p:nvPr/>
        </p:nvSpPr>
        <p:spPr>
          <a:xfrm>
            <a:off x="1835696" y="6218502"/>
            <a:ext cx="6300192" cy="6451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Мудрость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Мудрость</a:t>
            </a:r>
            <a:r>
              <a:rPr lang="ru-RU" dirty="0" smtClean="0"/>
              <a:t> – это способность грамотного применения знаний. Большой, глубокий ум, опирающийся на жизненный опыт. Способность находить решение различных трудных задач... и понимание смысла происходящего.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Черты характера, составляющие мудрость и знания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hlinkClick r:id="rId2"/>
              </a:rPr>
              <a:t>Творчество</a:t>
            </a:r>
            <a:r>
              <a:rPr lang="ru-RU" dirty="0" smtClean="0"/>
              <a:t> — Вложи в каждое дело душу – и, одухотворенное, оно станет искусством.</a:t>
            </a:r>
          </a:p>
          <a:p>
            <a:pPr lvl="0"/>
            <a:r>
              <a:rPr lang="ru-RU" dirty="0" smtClean="0">
                <a:hlinkClick r:id="rId3"/>
              </a:rPr>
              <a:t>Любопытство</a:t>
            </a:r>
            <a:r>
              <a:rPr lang="ru-RU" dirty="0" smtClean="0"/>
              <a:t> — Интересуйся! Будь открыт новому - и жизнь твоя наполнится событиями и смыслом.</a:t>
            </a:r>
          </a:p>
          <a:p>
            <a:pPr lvl="0"/>
            <a:r>
              <a:rPr lang="ru-RU" dirty="0" smtClean="0">
                <a:hlinkClick r:id="rId4"/>
              </a:rPr>
              <a:t>Непредубежденность</a:t>
            </a:r>
            <a:r>
              <a:rPr lang="ru-RU" dirty="0" smtClean="0"/>
              <a:t> — Сначала узнай. Затем осмысли. И только потом составь свое мнение.</a:t>
            </a:r>
          </a:p>
          <a:p>
            <a:pPr lvl="0"/>
            <a:r>
              <a:rPr lang="ru-RU" dirty="0" smtClean="0">
                <a:hlinkClick r:id="rId5"/>
              </a:rPr>
              <a:t>Любознательность</a:t>
            </a:r>
            <a:r>
              <a:rPr lang="ru-RU" dirty="0" smtClean="0"/>
              <a:t> — Не ленись, овладевая знаниями; в знаниях сила.</a:t>
            </a:r>
          </a:p>
          <a:p>
            <a:pPr lvl="0"/>
            <a:r>
              <a:rPr lang="ru-RU" dirty="0" smtClean="0">
                <a:hlinkClick r:id="rId6"/>
              </a:rPr>
              <a:t>Дальновидность</a:t>
            </a:r>
            <a:r>
              <a:rPr lang="ru-RU" dirty="0" smtClean="0"/>
              <a:t> — Делая шаг – задумайся о его последствиях.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Преимущества мудрости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85789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Мудрость даёт основу – для учения и совершенствования, которым не может быть конца.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Мудрость даёт возможности - видеть настоящее и предвидеть будущее.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Мудрость даёт свободу – от предвзятости; от страстей; от излишних эмоций.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Мудрость даёт независимость – мудрый человек не привязан к роскоши.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Мудрость даёт понимание – логики всего происходящего.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достичь мудрости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Получение знаний. Не каждый образованный человек – мудрец; но каждый мудрец хорошо образован.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Интерес к окружающим. Искренне интересуясь людьми, находя в каждом что-то, чему можно научиться – человек становится мудрее.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Крылатые выражения о мудрости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/>
              <a:t>Мудрец избегает всякой крайности.</a:t>
            </a:r>
          </a:p>
          <a:p>
            <a:pPr algn="r">
              <a:buFontTx/>
              <a:buChar char="-"/>
            </a:pPr>
            <a:r>
              <a:rPr lang="ru-RU" sz="4000" i="1" dirty="0" err="1" smtClean="0"/>
              <a:t>Лао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Цзы</a:t>
            </a:r>
            <a:r>
              <a:rPr lang="ru-RU" sz="4000" i="1" dirty="0" smtClean="0"/>
              <a:t> –</a:t>
            </a:r>
          </a:p>
          <a:p>
            <a:pPr algn="r">
              <a:buFontTx/>
              <a:buChar char="-"/>
            </a:pPr>
            <a:endParaRPr lang="ru-RU" sz="4000" dirty="0" smtClean="0"/>
          </a:p>
          <a:p>
            <a:r>
              <a:rPr lang="ru-RU" sz="4000" dirty="0" smtClean="0"/>
              <a:t>Для меня слово мудрости ценнее золота.</a:t>
            </a:r>
          </a:p>
          <a:p>
            <a:pPr algn="r">
              <a:buFontTx/>
              <a:buChar char="-"/>
            </a:pPr>
            <a:r>
              <a:rPr lang="ru-RU" sz="4000" i="1" dirty="0" err="1" smtClean="0"/>
              <a:t>Демокрит</a:t>
            </a:r>
            <a:r>
              <a:rPr lang="ru-RU" sz="4000" i="1" dirty="0" smtClean="0"/>
              <a:t> –</a:t>
            </a:r>
          </a:p>
          <a:p>
            <a:pPr algn="r">
              <a:buFontTx/>
              <a:buChar char="-"/>
            </a:pPr>
            <a:endParaRPr lang="ru-RU" sz="4000" dirty="0" smtClean="0"/>
          </a:p>
          <a:p>
            <a:r>
              <a:rPr lang="ru-RU" sz="4000" dirty="0" smtClean="0"/>
              <a:t>Правители нуждаются в мудрецах значительно больше, чем мудрецы в правителях.</a:t>
            </a:r>
          </a:p>
          <a:p>
            <a:pPr algn="r">
              <a:buFontTx/>
              <a:buChar char="-"/>
            </a:pPr>
            <a:r>
              <a:rPr lang="ru-RU" sz="4000" i="1" dirty="0" smtClean="0"/>
              <a:t>Фома </a:t>
            </a:r>
            <a:r>
              <a:rPr lang="ru-RU" sz="4000" i="1" dirty="0" err="1" smtClean="0"/>
              <a:t>Авквинский</a:t>
            </a:r>
            <a:r>
              <a:rPr lang="ru-RU" sz="4000" i="1" dirty="0" smtClean="0"/>
              <a:t> -</a:t>
            </a:r>
          </a:p>
          <a:p>
            <a:pPr algn="r">
              <a:buFontTx/>
              <a:buChar char="-"/>
            </a:pPr>
            <a:endParaRPr lang="ru-RU" sz="4000" dirty="0" smtClean="0"/>
          </a:p>
          <a:p>
            <a:r>
              <a:rPr lang="ru-RU" sz="4000" dirty="0" smtClean="0"/>
              <a:t>Мудр не тот, кто знает много, а тот, чьи знания полезны.</a:t>
            </a:r>
          </a:p>
          <a:p>
            <a:pPr algn="r">
              <a:buNone/>
            </a:pPr>
            <a:r>
              <a:rPr lang="ru-RU" sz="4000" i="1" dirty="0" smtClean="0"/>
              <a:t>- Эсхил -</a:t>
            </a:r>
            <a:endParaRPr lang="ru-RU" sz="4000" dirty="0" smtClean="0"/>
          </a:p>
          <a:p>
            <a:r>
              <a:rPr lang="ru-RU" sz="4000" dirty="0" smtClean="0"/>
              <a:t>Мудрость – это самая точная из наук.</a:t>
            </a:r>
          </a:p>
          <a:p>
            <a:pPr algn="r">
              <a:buNone/>
            </a:pPr>
            <a:r>
              <a:rPr lang="ru-RU" sz="4000" i="1" dirty="0" smtClean="0"/>
              <a:t>- Аристотель -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Леонардо да Винчи</a:t>
            </a:r>
            <a:endParaRPr lang="ru-RU" dirty="0"/>
          </a:p>
        </p:txBody>
      </p:sp>
      <p:pic>
        <p:nvPicPr>
          <p:cNvPr id="5" name="Содержимое 4" descr="12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071546"/>
            <a:ext cx="4008724" cy="5493754"/>
          </a:xfrm>
        </p:spPr>
      </p:pic>
      <p:sp>
        <p:nvSpPr>
          <p:cNvPr id="6" name="TextBox 5"/>
          <p:cNvSpPr txBox="1"/>
          <p:nvPr/>
        </p:nvSpPr>
        <p:spPr>
          <a:xfrm>
            <a:off x="357158" y="1428736"/>
            <a:ext cx="42862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(1452-1519)</a:t>
            </a:r>
          </a:p>
          <a:p>
            <a:r>
              <a:rPr lang="ru-RU" sz="2800" dirty="0" smtClean="0"/>
              <a:t>Великий итальянский художник смотрит с автопортрета решительно и пытливо. Мастер резко и жестко подчеркнул глаза, внимательно и требовательно смотрящие из-под бровей. Это гордый человек большой силы духа.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/>
              <a:t>Альбрехт Дюрер</a:t>
            </a:r>
            <a:endParaRPr lang="ru-RU" dirty="0"/>
          </a:p>
        </p:txBody>
      </p:sp>
      <p:pic>
        <p:nvPicPr>
          <p:cNvPr id="5" name="Рисунок 4" descr="дюре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1214422"/>
            <a:ext cx="3786214" cy="53612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1643050"/>
            <a:ext cx="23574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(1471-1528)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2285992"/>
            <a:ext cx="35004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немецкий живописец и график эпохи Ренессанса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Портрет 93-летнего старика, </a:t>
            </a:r>
            <a:r>
              <a:rPr lang="ru-RU" sz="3600" dirty="0" smtClean="0"/>
              <a:t>А. Дюрер</a:t>
            </a:r>
            <a:endParaRPr lang="ru-RU" sz="3600" dirty="0"/>
          </a:p>
        </p:txBody>
      </p:sp>
      <p:pic>
        <p:nvPicPr>
          <p:cNvPr id="4" name="Содержимое 3" descr="альбрехт дюр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7484" y="1600200"/>
            <a:ext cx="2969032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Мудрецы Востока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Омар Хайям</a:t>
            </a:r>
          </a:p>
          <a:p>
            <a:r>
              <a:rPr lang="ru-RU" dirty="0" smtClean="0"/>
              <a:t>Рабиндранат Тагор</a:t>
            </a:r>
          </a:p>
          <a:p>
            <a:r>
              <a:rPr lang="ru-RU" dirty="0" smtClean="0"/>
              <a:t>Конфуций</a:t>
            </a:r>
          </a:p>
          <a:p>
            <a:r>
              <a:rPr lang="ru-RU" dirty="0" err="1" smtClean="0"/>
              <a:t>Алишер</a:t>
            </a:r>
            <a:r>
              <a:rPr lang="ru-RU" dirty="0" smtClean="0"/>
              <a:t> Навои</a:t>
            </a:r>
          </a:p>
          <a:p>
            <a:r>
              <a:rPr lang="ru-RU" dirty="0" smtClean="0"/>
              <a:t>Низами </a:t>
            </a:r>
            <a:r>
              <a:rPr lang="ru-RU" dirty="0" err="1" smtClean="0"/>
              <a:t>Гянджеви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ма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9340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5000660"/>
          </a:xfrm>
        </p:spPr>
        <p:txBody>
          <a:bodyPr>
            <a:normAutofit/>
          </a:bodyPr>
          <a:lstStyle/>
          <a:p>
            <a:r>
              <a:rPr lang="ru-RU" dirty="0" smtClean="0"/>
              <a:t>Чтоб мудро жизнь прожить, знать надобно немало, </a:t>
            </a:r>
          </a:p>
          <a:p>
            <a:r>
              <a:rPr lang="ru-RU" dirty="0" smtClean="0"/>
              <a:t>Два важных правила запомни для начала: </a:t>
            </a:r>
          </a:p>
          <a:p>
            <a:r>
              <a:rPr lang="ru-RU" dirty="0" smtClean="0"/>
              <a:t>Ты лучше голодай, </a:t>
            </a:r>
          </a:p>
          <a:p>
            <a:r>
              <a:rPr lang="ru-RU" dirty="0" smtClean="0"/>
              <a:t>И лучше будь один, </a:t>
            </a:r>
          </a:p>
          <a:p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Омар Хайям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71934" y="2857496"/>
            <a:ext cx="4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чем что попало есть, 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43372" y="3500438"/>
            <a:ext cx="4738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чем вместе с кем попало.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мар не делай зл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7947" y="571480"/>
            <a:ext cx="8956053" cy="559753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Рабиндранат Тагор</a:t>
            </a:r>
            <a:endParaRPr lang="ru-RU" dirty="0"/>
          </a:p>
        </p:txBody>
      </p:sp>
      <p:pic>
        <p:nvPicPr>
          <p:cNvPr id="4" name="Содержимое 3" descr="тагор фот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9190" y="1643050"/>
            <a:ext cx="3744106" cy="4525963"/>
          </a:xfr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560600"/>
            <a:ext cx="442915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</a:rPr>
              <a:t>(1861-1941)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Индийский писатель, поэт, композитор, художник, общественный деятель. Писал на бенгальском языке. Лауреат Нобелевской премии по литературе (1913). Автор гимнов Индии и Бангладеш.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Если ты закроешь свою дверь для всех заблуждений, то и истина останется снаружи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Тот, кто применяет свою силу, </a:t>
            </a:r>
            <a:br>
              <a:rPr lang="ru-RU" dirty="0"/>
            </a:br>
            <a:r>
              <a:rPr lang="ru-RU" dirty="0"/>
              <a:t>доказывает свою слабость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Не удары молота, а танец воды доводит гальку до </a:t>
            </a:r>
            <a:r>
              <a:rPr lang="ru-RU" dirty="0" smtClean="0"/>
              <a:t>совершенства.</a:t>
            </a:r>
          </a:p>
          <a:p>
            <a:endParaRPr lang="ru-RU" dirty="0" smtClean="0"/>
          </a:p>
          <a:p>
            <a:r>
              <a:rPr lang="ru-RU" dirty="0"/>
              <a:t>Обрывая лепестки цветка, ты не приобретаешь его красоты</a:t>
            </a:r>
            <a:endParaRPr lang="ru-RU" dirty="0" smtClean="0"/>
          </a:p>
          <a:p>
            <a:endParaRPr lang="ru-RU" dirty="0" smtClean="0"/>
          </a:p>
          <a:p>
            <a:pPr algn="r">
              <a:buNone/>
            </a:pPr>
            <a:r>
              <a:rPr lang="ru-RU" dirty="0" smtClean="0"/>
              <a:t>Рабиндранат Тагор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ru-RU" dirty="0" smtClean="0"/>
              <a:t>Конфуций</a:t>
            </a:r>
            <a:endParaRPr lang="ru-RU" dirty="0"/>
          </a:p>
        </p:txBody>
      </p:sp>
      <p:pic>
        <p:nvPicPr>
          <p:cNvPr id="4" name="Содержимое 3" descr="img_541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6248" y="1142984"/>
            <a:ext cx="4468809" cy="5072098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1571612"/>
            <a:ext cx="33575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(</a:t>
            </a:r>
            <a:r>
              <a:rPr lang="ru-RU" sz="3200" dirty="0" err="1" smtClean="0"/>
              <a:t>ок</a:t>
            </a:r>
            <a:r>
              <a:rPr lang="ru-RU" sz="3200" dirty="0" smtClean="0"/>
              <a:t>. 551 г. до н. э. – 479 г. до н. э.)</a:t>
            </a:r>
          </a:p>
          <a:p>
            <a:r>
              <a:rPr lang="ru-RU" sz="3200" dirty="0" smtClean="0"/>
              <a:t>Древнекитайский мыслитель и философ, основатель конфуцианства.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57227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Уважать всякого человека, как самого себя, и поступать с ним, как мы желаем, чтобы с нами поступали, выше этого нет ничего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Не тот велик, кто никогда не падал, а тот велик — кто падал и вставал!</a:t>
            </a:r>
          </a:p>
          <a:p>
            <a:endParaRPr lang="ru-RU" dirty="0" smtClean="0"/>
          </a:p>
          <a:p>
            <a:r>
              <a:rPr lang="ru-RU" dirty="0" smtClean="0"/>
              <a:t>Путь в тысячу миль начинается с одного шага</a:t>
            </a:r>
          </a:p>
          <a:p>
            <a:endParaRPr lang="ru-RU" dirty="0" smtClean="0"/>
          </a:p>
          <a:p>
            <a:r>
              <a:rPr lang="ru-RU" dirty="0" smtClean="0"/>
              <a:t>Благородный </a:t>
            </a:r>
            <a:r>
              <a:rPr lang="ru-RU" dirty="0"/>
              <a:t>человек предъявляет требования к себе, низкий человек предъявляет требования к людям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algn="r">
              <a:buNone/>
            </a:pPr>
            <a:r>
              <a:rPr lang="ru-RU" dirty="0" smtClean="0"/>
              <a:t>Конфуций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err="1" smtClean="0"/>
              <a:t>Алишер</a:t>
            </a:r>
            <a:r>
              <a:rPr lang="ru-RU" dirty="0" smtClean="0"/>
              <a:t> Навои</a:t>
            </a:r>
            <a:endParaRPr lang="ru-RU" dirty="0"/>
          </a:p>
        </p:txBody>
      </p:sp>
      <p:pic>
        <p:nvPicPr>
          <p:cNvPr id="4" name="Содержимое 3" descr="алишер навои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00760" y="1000108"/>
            <a:ext cx="2345552" cy="5586679"/>
          </a:xfrm>
        </p:spPr>
      </p:pic>
      <p:sp>
        <p:nvSpPr>
          <p:cNvPr id="5" name="Прямоугольник 4"/>
          <p:cNvSpPr/>
          <p:nvPr/>
        </p:nvSpPr>
        <p:spPr>
          <a:xfrm>
            <a:off x="428596" y="1643050"/>
            <a:ext cx="52149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(1441-1501)</a:t>
            </a:r>
          </a:p>
          <a:p>
            <a:r>
              <a:rPr lang="ru-RU" sz="3600" dirty="0" smtClean="0"/>
              <a:t>— среднеазиатский тюркский поэт, философ, государственный деятель Ирана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Умный ссоры избегает, с помощью сладкой речи соглашение заключает.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Невежда - осел, даже хуже него, потому что его можно водить куда угодно и грузить на него что угодно.</a:t>
            </a:r>
          </a:p>
          <a:p>
            <a:endParaRPr lang="ru-RU" dirty="0" smtClean="0"/>
          </a:p>
          <a:p>
            <a:r>
              <a:rPr lang="ru-RU" dirty="0" smtClean="0"/>
              <a:t>Путем терпения многие трудные задачи находят решение.</a:t>
            </a:r>
          </a:p>
          <a:p>
            <a:endParaRPr lang="ru-RU" dirty="0" smtClean="0"/>
          </a:p>
          <a:p>
            <a:r>
              <a:rPr lang="ru-RU" dirty="0" smtClean="0"/>
              <a:t>Человек, лишенный щедрости, похож на раковину без жемчужины.</a:t>
            </a:r>
          </a:p>
          <a:p>
            <a:endParaRPr lang="ru-RU" dirty="0" smtClean="0"/>
          </a:p>
          <a:p>
            <a:pPr algn="r">
              <a:buNone/>
            </a:pPr>
            <a:r>
              <a:rPr lang="ru-RU" dirty="0" err="1" smtClean="0"/>
              <a:t>Алишер</a:t>
            </a:r>
            <a:r>
              <a:rPr lang="ru-RU" dirty="0" smtClean="0"/>
              <a:t> Навои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Низами </a:t>
            </a:r>
            <a:r>
              <a:rPr lang="ru-RU" b="1" dirty="0" err="1" smtClean="0"/>
              <a:t>Гянджеви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низам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071546"/>
            <a:ext cx="3702072" cy="4930487"/>
          </a:xfr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492338"/>
            <a:ext cx="385765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(около 1141 — около 1209) — классик персидской поэзии, один из крупнейших поэтов средневекового Востока.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Дни свои влачить без друга - </a:t>
            </a:r>
            <a:r>
              <a:rPr lang="ru-RU" dirty="0" err="1" smtClean="0"/>
              <a:t>наигоршая</a:t>
            </a:r>
            <a:r>
              <a:rPr lang="ru-RU" dirty="0" smtClean="0"/>
              <a:t> из бед. Жалости душа достойна, у которой друга нет.</a:t>
            </a:r>
          </a:p>
          <a:p>
            <a:endParaRPr lang="ru-RU" dirty="0" smtClean="0"/>
          </a:p>
          <a:p>
            <a:r>
              <a:rPr lang="ru-RU" dirty="0" smtClean="0"/>
              <a:t>Слово, идущее от сердца, проникает в сердце. </a:t>
            </a:r>
          </a:p>
          <a:p>
            <a:endParaRPr lang="ru-RU" dirty="0" smtClean="0"/>
          </a:p>
          <a:p>
            <a:r>
              <a:rPr lang="ru-RU" dirty="0" smtClean="0"/>
              <a:t>Мир ради радости и счастья - не ради притеснений и нужды.</a:t>
            </a:r>
          </a:p>
          <a:p>
            <a:endParaRPr lang="ru-RU" dirty="0" smtClean="0"/>
          </a:p>
          <a:p>
            <a:pPr algn="r">
              <a:buNone/>
            </a:pPr>
            <a:r>
              <a:rPr lang="ru-RU" dirty="0" smtClean="0"/>
              <a:t>Низами </a:t>
            </a:r>
            <a:r>
              <a:rPr lang="ru-RU" dirty="0" err="1" smtClean="0"/>
              <a:t>Гянджеви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62865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/>
              <a:t>С возрастом в лице человека все яснее проступает красота опыта прожитых лет, пережитых радостей, тревог и свершённых дел. Приходит высокая красота понимания других людей, мудрость души.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тар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0"/>
            <a:ext cx="4784118" cy="635795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Пропорции</a:t>
            </a:r>
            <a:endParaRPr lang="ru-RU" dirty="0"/>
          </a:p>
        </p:txBody>
      </p:sp>
      <p:pic>
        <p:nvPicPr>
          <p:cNvPr id="4" name="Содержимое 3" descr="пропорции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214422"/>
            <a:ext cx="8145796" cy="518680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ru-RU" dirty="0" smtClean="0"/>
              <a:t>Ухо</a:t>
            </a:r>
            <a:endParaRPr lang="ru-RU" dirty="0"/>
          </a:p>
        </p:txBody>
      </p:sp>
      <p:pic>
        <p:nvPicPr>
          <p:cNvPr id="4" name="Содержимое 3" descr="ух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928670"/>
            <a:ext cx="4591073" cy="552835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928670"/>
          </a:xfrm>
        </p:spPr>
        <p:txBody>
          <a:bodyPr/>
          <a:lstStyle/>
          <a:p>
            <a:r>
              <a:rPr lang="ru-RU" dirty="0" err="1" smtClean="0"/>
              <a:t>Обрубовка</a:t>
            </a:r>
            <a:endParaRPr lang="ru-RU" dirty="0"/>
          </a:p>
        </p:txBody>
      </p:sp>
      <p:pic>
        <p:nvPicPr>
          <p:cNvPr id="4" name="Содержимое 3" descr="обрубов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785794"/>
            <a:ext cx="4340442" cy="57872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928670"/>
          </a:xfrm>
        </p:spPr>
        <p:txBody>
          <a:bodyPr/>
          <a:lstStyle/>
          <a:p>
            <a:r>
              <a:rPr lang="ru-RU" dirty="0" smtClean="0"/>
              <a:t>Чалма</a:t>
            </a:r>
            <a:endParaRPr lang="ru-RU" dirty="0"/>
          </a:p>
        </p:txBody>
      </p:sp>
      <p:pic>
        <p:nvPicPr>
          <p:cNvPr id="4" name="Содержимое 3" descr="в чалм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8" y="1071546"/>
            <a:ext cx="3852883" cy="514379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785794"/>
            <a:ext cx="478631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М</a:t>
            </a:r>
            <a:r>
              <a:rPr lang="ru-RU" sz="3200" dirty="0" smtClean="0"/>
              <a:t>ужской головной убор у </a:t>
            </a:r>
            <a:r>
              <a:rPr lang="ru-RU" sz="3200" dirty="0"/>
              <a:t>народов мусульманского Востока </a:t>
            </a:r>
            <a:r>
              <a:rPr lang="ru-RU" sz="3200" dirty="0" smtClean="0"/>
              <a:t>в </a:t>
            </a:r>
            <a:r>
              <a:rPr lang="ru-RU" sz="3200" dirty="0"/>
              <a:t>виде полотнища легкой ткани, </a:t>
            </a:r>
            <a:r>
              <a:rPr lang="ru-RU" sz="3200" dirty="0" smtClean="0"/>
              <a:t>обмотанного </a:t>
            </a:r>
            <a:r>
              <a:rPr lang="ru-RU" sz="3200" dirty="0"/>
              <a:t>вокруг </a:t>
            </a:r>
            <a:r>
              <a:rPr lang="ru-RU" sz="3200" dirty="0" smtClean="0"/>
              <a:t>головы. Существует </a:t>
            </a:r>
            <a:r>
              <a:rPr lang="ru-RU" sz="3200" dirty="0"/>
              <a:t>около тысячи видов этого </a:t>
            </a:r>
            <a:r>
              <a:rPr lang="ru-RU" sz="3200" dirty="0" smtClean="0"/>
              <a:t>убора. </a:t>
            </a:r>
            <a:r>
              <a:rPr lang="ru-RU" sz="3200" dirty="0"/>
              <a:t>В прошлом чалма считалась обязательной для мусульманина, так как ее носил сам Мухаммед.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/>
              <a:t>Виды чалмы</a:t>
            </a:r>
            <a:endParaRPr lang="ru-RU" dirty="0"/>
          </a:p>
        </p:txBody>
      </p:sp>
      <p:pic>
        <p:nvPicPr>
          <p:cNvPr id="4" name="Содержимое 3" descr="00u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488" y="1357298"/>
            <a:ext cx="1933575" cy="2362200"/>
          </a:xfrm>
        </p:spPr>
      </p:pic>
      <p:pic>
        <p:nvPicPr>
          <p:cNvPr id="5" name="Рисунок 4" descr="856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3857628"/>
            <a:ext cx="1847850" cy="2466975"/>
          </a:xfrm>
          <a:prstGeom prst="rect">
            <a:avLst/>
          </a:prstGeom>
        </p:spPr>
      </p:pic>
      <p:pic>
        <p:nvPicPr>
          <p:cNvPr id="6" name="Рисунок 5" descr="90780=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3643314"/>
            <a:ext cx="1847850" cy="2466975"/>
          </a:xfrm>
          <a:prstGeom prst="rect">
            <a:avLst/>
          </a:prstGeom>
        </p:spPr>
      </p:pic>
      <p:pic>
        <p:nvPicPr>
          <p:cNvPr id="7" name="Рисунок 6" descr="default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357694"/>
            <a:ext cx="2362200" cy="1933575"/>
          </a:xfrm>
          <a:prstGeom prst="rect">
            <a:avLst/>
          </a:prstGeom>
        </p:spPr>
      </p:pic>
      <p:pic>
        <p:nvPicPr>
          <p:cNvPr id="8" name="Рисунок 7" descr="images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1285860"/>
            <a:ext cx="1752600" cy="2609850"/>
          </a:xfrm>
          <a:prstGeom prst="rect">
            <a:avLst/>
          </a:prstGeom>
        </p:spPr>
      </p:pic>
      <p:pic>
        <p:nvPicPr>
          <p:cNvPr id="9" name="Рисунок 8" descr="u56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57884" y="1285860"/>
            <a:ext cx="2600325" cy="176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Домашнее задание:</a:t>
            </a:r>
          </a:p>
          <a:p>
            <a:r>
              <a:rPr lang="ru-RU" dirty="0" smtClean="0"/>
              <a:t>Учебник: 60-63стр, прочитай, подготовь пересказ.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594</Words>
  <Application>Microsoft Office PowerPoint</Application>
  <PresentationFormat>Экран (4:3)</PresentationFormat>
  <Paragraphs>115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Мудрость старости</vt:lpstr>
      <vt:lpstr>Мудрость</vt:lpstr>
      <vt:lpstr>Черты характера, составляющие мудрость и знания </vt:lpstr>
      <vt:lpstr>Преимущества мудрости </vt:lpstr>
      <vt:lpstr>Как достичь мудрости </vt:lpstr>
      <vt:lpstr>Крылатые выражения о мудрости </vt:lpstr>
      <vt:lpstr>Леонардо да Винчи</vt:lpstr>
      <vt:lpstr>Альбрехт Дюрер</vt:lpstr>
      <vt:lpstr>Портрет 93-летнего старика, А. Дюрер</vt:lpstr>
      <vt:lpstr>Мудрецы Востока</vt:lpstr>
      <vt:lpstr>Слайд 11</vt:lpstr>
      <vt:lpstr>Слайд 12</vt:lpstr>
      <vt:lpstr>Слайд 13</vt:lpstr>
      <vt:lpstr>Рабиндранат Тагор</vt:lpstr>
      <vt:lpstr>Слайд 15</vt:lpstr>
      <vt:lpstr>Конфуций</vt:lpstr>
      <vt:lpstr>Слайд 17</vt:lpstr>
      <vt:lpstr>Алишер Навои</vt:lpstr>
      <vt:lpstr>Слайд 19</vt:lpstr>
      <vt:lpstr>Низами Гянджеви </vt:lpstr>
      <vt:lpstr>Слайд 21</vt:lpstr>
      <vt:lpstr>Слайд 22</vt:lpstr>
      <vt:lpstr>Слайд 23</vt:lpstr>
      <vt:lpstr>Пропорции</vt:lpstr>
      <vt:lpstr>Ухо</vt:lpstr>
      <vt:lpstr>Обрубовка</vt:lpstr>
      <vt:lpstr>Чалма</vt:lpstr>
      <vt:lpstr>Виды чалмы</vt:lpstr>
      <vt:lpstr>Слайд 29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Admin</cp:lastModifiedBy>
  <cp:revision>22</cp:revision>
  <dcterms:created xsi:type="dcterms:W3CDTF">2013-04-21T20:47:17Z</dcterms:created>
  <dcterms:modified xsi:type="dcterms:W3CDTF">2020-04-24T09:34:42Z</dcterms:modified>
</cp:coreProperties>
</file>